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DM Sans" pitchFamily="2" charset="0"/>
      <p:regular r:id="rId15"/>
    </p:embeddedFont>
    <p:embeddedFont>
      <p:font typeface="Libre Baskerville" panose="020000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209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Predicting Startup Success Using Investment and Growth Data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73" y="1078230"/>
            <a:ext cx="5250537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Findings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58" y="2154436"/>
            <a:ext cx="1628537" cy="120991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270" y="2724864"/>
            <a:ext cx="295275" cy="3690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49203" y="2364343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EdTech Leadership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5049203" y="2818448"/>
            <a:ext cx="594014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Educational technology sector shows highest average growth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4891683" y="3381018"/>
            <a:ext cx="8951357" cy="11430"/>
          </a:xfrm>
          <a:prstGeom prst="roundRect">
            <a:avLst>
              <a:gd name="adj" fmla="val 771749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371" y="3416737"/>
            <a:ext cx="3257193" cy="120991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270" y="3837146"/>
            <a:ext cx="295275" cy="3690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63471" y="3626644"/>
            <a:ext cx="3601164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Investment-Valuation Link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5863471" y="4080748"/>
            <a:ext cx="6559868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correlation between funding amount and company valuation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5705951" y="4643318"/>
            <a:ext cx="8137088" cy="11430"/>
          </a:xfrm>
          <a:prstGeom prst="roundRect">
            <a:avLst>
              <a:gd name="adj" fmla="val 771749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2103" y="4679037"/>
            <a:ext cx="4885730" cy="120991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7270" y="5099447"/>
            <a:ext cx="295275" cy="36909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77739" y="4888944"/>
            <a:ext cx="304014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Investor Count Impact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6677739" y="5343049"/>
            <a:ext cx="5596176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Number of investors has minimal influence on growth rate</a:t>
            </a:r>
            <a:endParaRPr lang="en-US" sz="1650" dirty="0"/>
          </a:p>
        </p:txBody>
      </p:sp>
      <p:sp>
        <p:nvSpPr>
          <p:cNvPr id="17" name="Shape 9"/>
          <p:cNvSpPr/>
          <p:nvPr/>
        </p:nvSpPr>
        <p:spPr>
          <a:xfrm>
            <a:off x="6520220" y="5905619"/>
            <a:ext cx="7322820" cy="11430"/>
          </a:xfrm>
          <a:prstGeom prst="roundRect">
            <a:avLst>
              <a:gd name="adj" fmla="val 771749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34" y="5941338"/>
            <a:ext cx="6514386" cy="1209913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7389" y="6361748"/>
            <a:ext cx="295275" cy="36909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2127" y="6151245"/>
            <a:ext cx="3365540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Complex Success Factors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7492127" y="6605349"/>
            <a:ext cx="5915620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Existing features alone don't strongly explain growth variation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920" y="866061"/>
            <a:ext cx="7148632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20" y="1820585"/>
            <a:ext cx="497086" cy="4970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91841" y="1785818"/>
            <a:ext cx="1689259" cy="62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Diversify Products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391841" y="2526625"/>
            <a:ext cx="1689259" cy="1590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offerings to capture wider customer base and increase revenue streams.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9351" y="1820585"/>
            <a:ext cx="497086" cy="4970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075271" y="1785818"/>
            <a:ext cx="1689259" cy="62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Expand Markets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075271" y="2526625"/>
            <a:ext cx="1689259" cy="190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 new geographic regions and market segments for growth opportunities.</a:t>
            </a:r>
            <a:endParaRPr lang="en-US" sz="1550" dirty="0"/>
          </a:p>
        </p:txBody>
      </p:sp>
      <p:sp>
        <p:nvSpPr>
          <p:cNvPr id="10" name="Shape 5"/>
          <p:cNvSpPr/>
          <p:nvPr/>
        </p:nvSpPr>
        <p:spPr>
          <a:xfrm>
            <a:off x="6087547" y="1810583"/>
            <a:ext cx="447318" cy="516969"/>
          </a:xfrm>
          <a:prstGeom prst="roundRect">
            <a:avLst>
              <a:gd name="adj" fmla="val 12265"/>
            </a:avLst>
          </a:prstGeom>
          <a:solidFill>
            <a:srgbClr val="E5E0D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782" y="1820585"/>
            <a:ext cx="497086" cy="49708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758702" y="1785818"/>
            <a:ext cx="1689378" cy="62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Acquisitions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6758702" y="2526625"/>
            <a:ext cx="1689378" cy="190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Acquire complementary businesses to enhance capabilities and market position.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20" y="5066705"/>
            <a:ext cx="497086" cy="49708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91841" y="5031938"/>
            <a:ext cx="1689259" cy="62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Dashboard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391841" y="5772745"/>
            <a:ext cx="1689259" cy="15906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Tableau dashboards for real-time investor decision support.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721167" y="240434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177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Directional Value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667476"/>
            <a:ext cx="80207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provides valuable directional insights for startup evaluation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241953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793790" y="3370540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089" y="3824645"/>
            <a:ext cx="318968" cy="3986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368171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Indicators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68171" y="4087773"/>
            <a:ext cx="66079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Industry and geography emerge as strongest predictive factors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254704" y="4662249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793790" y="4790837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011" y="5426393"/>
            <a:ext cx="318968" cy="39862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42014" y="50176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542014" y="550806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Incorporate qualitative data and granular investment timelines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93790" y="67158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research contributes a data-driven framework for startup evaluation. It highlights both the potential and limitations of predictive modeling in this domain.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54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13443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361248"/>
            <a:ext cx="34662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Analyze Success Factors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851666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key variables influencing startup performance using real-world data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36135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Apply Machine Learning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 models to predict growth rate with statistical validity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4137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00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Generate Insights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19136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actionable recommendations for investors and founders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3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662363"/>
            <a:ext cx="7825621" cy="782562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456" y="6212800"/>
            <a:ext cx="382667" cy="47839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662363"/>
            <a:ext cx="7825621" cy="7825621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631" y="4624626"/>
            <a:ext cx="382667" cy="47839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30" y="3662363"/>
            <a:ext cx="7825621" cy="7825621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6745" y="4624626"/>
            <a:ext cx="382667" cy="478393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02330" y="3662363"/>
            <a:ext cx="7825621" cy="7825621"/>
          </a:xfrm>
          <a:prstGeom prst="rect">
            <a:avLst/>
          </a:prstGeom>
        </p:spPr>
      </p:pic>
      <p:pic>
        <p:nvPicPr>
          <p:cNvPr id="1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34920" y="6212800"/>
            <a:ext cx="382667" cy="478393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43677" y="3078837"/>
            <a:ext cx="29057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Identify Key Factors</a:t>
            </a:r>
            <a:endParaRPr lang="en-US" sz="2200" dirty="0"/>
          </a:p>
        </p:txBody>
      </p:sp>
      <p:sp>
        <p:nvSpPr>
          <p:cNvPr id="12" name="Text 2"/>
          <p:cNvSpPr/>
          <p:nvPr/>
        </p:nvSpPr>
        <p:spPr>
          <a:xfrm>
            <a:off x="793790" y="3569256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Determine critical variables behind startup growth trajectories</a:t>
            </a:r>
            <a:endParaRPr lang="en-US" sz="1750" dirty="0"/>
          </a:p>
        </p:txBody>
      </p:sp>
      <p:sp>
        <p:nvSpPr>
          <p:cNvPr id="13" name="Text 3"/>
          <p:cNvSpPr/>
          <p:nvPr/>
        </p:nvSpPr>
        <p:spPr>
          <a:xfrm>
            <a:off x="4139446" y="181677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 Predictive Models</a:t>
            </a:r>
            <a:endParaRPr lang="en-US" sz="2200" dirty="0"/>
          </a:p>
        </p:txBody>
      </p:sp>
      <p:sp>
        <p:nvSpPr>
          <p:cNvPr id="14" name="Text 4"/>
          <p:cNvSpPr/>
          <p:nvPr/>
        </p:nvSpPr>
        <p:spPr>
          <a:xfrm>
            <a:off x="4139446" y="266152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algorithms to forecast growth rates</a:t>
            </a:r>
            <a:endParaRPr lang="en-US" sz="1750" dirty="0"/>
          </a:p>
        </p:txBody>
      </p:sp>
      <p:sp>
        <p:nvSpPr>
          <p:cNvPr id="15" name="Text 5"/>
          <p:cNvSpPr/>
          <p:nvPr/>
        </p:nvSpPr>
        <p:spPr>
          <a:xfrm>
            <a:off x="7485221" y="181677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Analyze Funding Patterns</a:t>
            </a:r>
            <a:endParaRPr lang="en-US" sz="2200" dirty="0"/>
          </a:p>
        </p:txBody>
      </p:sp>
      <p:sp>
        <p:nvSpPr>
          <p:cNvPr id="16" name="Text 6"/>
          <p:cNvSpPr/>
          <p:nvPr/>
        </p:nvSpPr>
        <p:spPr>
          <a:xfrm>
            <a:off x="7485221" y="266152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Examine investment trends across industries</a:t>
            </a:r>
            <a:endParaRPr lang="en-US" sz="1750" dirty="0"/>
          </a:p>
        </p:txBody>
      </p:sp>
      <p:sp>
        <p:nvSpPr>
          <p:cNvPr id="17" name="Text 7"/>
          <p:cNvSpPr/>
          <p:nvPr/>
        </p:nvSpPr>
        <p:spPr>
          <a:xfrm>
            <a:off x="10830997" y="3087410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Offer Recommendations</a:t>
            </a:r>
            <a:endParaRPr lang="en-US" sz="2200" dirty="0"/>
          </a:p>
        </p:txBody>
      </p:sp>
      <p:sp>
        <p:nvSpPr>
          <p:cNvPr id="18" name="Text 8"/>
          <p:cNvSpPr/>
          <p:nvPr/>
        </p:nvSpPr>
        <p:spPr>
          <a:xfrm>
            <a:off x="10830997" y="39321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data-driven investment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5306" y="604123"/>
            <a:ext cx="5525929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Description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5306" y="1867138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637" y="1908274"/>
            <a:ext cx="329446" cy="4118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9204" y="1867138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Source &amp; Size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969204" y="2342198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Kaggle dataset containing 5,000 startup entries with no missing values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55306" y="3511868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637" y="3553004"/>
            <a:ext cx="329446" cy="4118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69204" y="3511868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969204" y="3986927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Industry, Funding Rounds, Investment &amp; Valuation, Number of Investors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55306" y="5156597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637" y="5197733"/>
            <a:ext cx="329446" cy="4118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69204" y="5156597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Geographic Scope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969204" y="5631656"/>
            <a:ext cx="6892290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countries including USA and Germany with founding year data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6255306" y="6801326"/>
            <a:ext cx="494228" cy="494228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637" y="6842462"/>
            <a:ext cx="329446" cy="41183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969204" y="680132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 Variable</a:t>
            </a:r>
            <a:endParaRPr lang="en-US" sz="2150" dirty="0"/>
          </a:p>
        </p:txBody>
      </p:sp>
      <p:sp>
        <p:nvSpPr>
          <p:cNvPr id="19" name="Text 12"/>
          <p:cNvSpPr/>
          <p:nvPr/>
        </p:nvSpPr>
        <p:spPr>
          <a:xfrm>
            <a:off x="6969204" y="7276386"/>
            <a:ext cx="689229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Growth Rate (%) - primary metric for success prediction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2313" y="499705"/>
            <a:ext cx="6011704" cy="56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22313" y="1339929"/>
            <a:ext cx="7872174" cy="1461730"/>
          </a:xfrm>
          <a:prstGeom prst="roundRect">
            <a:avLst>
              <a:gd name="adj" fmla="val 52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311622" y="1529239"/>
            <a:ext cx="2446139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Growth Rate Insights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11622" y="1922145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growth rate across all startups: 102.1%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311622" y="2321719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Significant variation observed between industries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22313" y="2983349"/>
            <a:ext cx="7872174" cy="1461730"/>
          </a:xfrm>
          <a:prstGeom prst="roundRect">
            <a:avLst>
              <a:gd name="adj" fmla="val 52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311622" y="3172658"/>
            <a:ext cx="227135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Industry Leaders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11622" y="3565565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EdTech and Fintech sectors demonstrate highest growth rates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311622" y="3965138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Technology-driven sectors outperform traditional industries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22313" y="4626769"/>
            <a:ext cx="7872174" cy="1461730"/>
          </a:xfrm>
          <a:prstGeom prst="roundRect">
            <a:avLst>
              <a:gd name="adj" fmla="val 52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311622" y="4816078"/>
            <a:ext cx="2369582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Geographic Patterns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311622" y="5208984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Germany and USA show highest growth percentages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311622" y="5608558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markets provide stronger growth environments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122313" y="6270188"/>
            <a:ext cx="7872174" cy="1461730"/>
          </a:xfrm>
          <a:prstGeom prst="roundRect">
            <a:avLst>
              <a:gd name="adj" fmla="val 522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311622" y="6459498"/>
            <a:ext cx="2271355" cy="283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Correlations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311622" y="6852404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positive relationship between Investment and Valuation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311622" y="7251978"/>
            <a:ext cx="7493556" cy="290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 findings suggest funding influences company value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81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 Insights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826544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3608" y="2826544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5926" y="2826544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8124" y="2826544"/>
            <a:ext cx="3120866" cy="3120866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93790" y="63485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 analysis reveals patterns in growth distribution and correlation strength between key variables.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594836"/>
            <a:ext cx="5507950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735" y="1572220"/>
            <a:ext cx="158472" cy="1672114"/>
          </a:xfrm>
          <a:prstGeom prst="roundRect">
            <a:avLst>
              <a:gd name="adj" fmla="val 5601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215152" y="1572220"/>
            <a:ext cx="2900720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Categorical Encoding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215152" y="2029182"/>
            <a:ext cx="718911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Transformed Industry and Country variables into numerical features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215152" y="2494121"/>
            <a:ext cx="718911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One-hot encoding for nominal variables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215152" y="2906197"/>
            <a:ext cx="718911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Label encoding for ordinal variables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1056680" y="3455670"/>
            <a:ext cx="158472" cy="2084189"/>
          </a:xfrm>
          <a:prstGeom prst="roundRect">
            <a:avLst>
              <a:gd name="adj" fmla="val 5601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1532096" y="3455670"/>
            <a:ext cx="2939534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Feature Creation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532096" y="3912632"/>
            <a:ext cx="687216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Developed composite indicators to enhance predictive power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532096" y="4377571"/>
            <a:ext cx="687216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Funding-to-Investment Ratio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532096" y="4789646"/>
            <a:ext cx="687216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Normalized Investor Count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532096" y="5201722"/>
            <a:ext cx="6872168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Since Founding (years)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373743" y="5751195"/>
            <a:ext cx="158472" cy="1672114"/>
          </a:xfrm>
          <a:prstGeom prst="roundRect">
            <a:avLst>
              <a:gd name="adj" fmla="val 5601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1849160" y="5751195"/>
            <a:ext cx="307812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 Transformation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1849160" y="6208157"/>
            <a:ext cx="655510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Applied logarithmic transformation to Growth Rate variable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1849160" y="6673096"/>
            <a:ext cx="655510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Normalized distribution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849160" y="7085171"/>
            <a:ext cx="6555105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Reduced impact of outliers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7735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Modeling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Linear Models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Linear, Ridge, Lasso, ElasticNet Regression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492" y="3336369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634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Tree-Based Models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12467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Decision Tree, Random Forest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010" y="3071693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Boosting Methods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0051256" y="4759643"/>
            <a:ext cx="37853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Gradient Boosting, AdaBoost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423" y="475845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937790" y="590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Complex Models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9937790" y="639472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 Vector Machine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0564" y="6065520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1857256" y="5495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Evaluation Metrics</a:t>
            </a:r>
            <a:endParaRPr lang="en-US" sz="2200" dirty="0"/>
          </a:p>
        </p:txBody>
      </p:sp>
      <p:sp>
        <p:nvSpPr>
          <p:cNvPr id="20" name="Text 10"/>
          <p:cNvSpPr/>
          <p:nvPr/>
        </p:nvSpPr>
        <p:spPr>
          <a:xfrm>
            <a:off x="793790" y="5985986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R², MSE, MAE</a:t>
            </a:r>
            <a:endParaRPr lang="en-US" sz="17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595" y="518672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28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Tuning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28555"/>
            <a:ext cx="44753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Hyperparameter Optimization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0969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Applied GridSearchCV to systematically test parameter combinations.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395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Explored learning rate, tree depth, and regularization strength.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694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Cross-validation prevented overfitting during parameter selection.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728555"/>
            <a:ext cx="29017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99521" y="3338036"/>
            <a:ext cx="6244709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607141" y="3345656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834074" y="348936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Best Model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952559" y="3489365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Gradient Boosting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607141" y="3995976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834074" y="4139684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R² Score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952559" y="4139684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0.0004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607141" y="4646295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834074" y="479000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MSE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0952559" y="479000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0.5939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607141" y="5296614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834074" y="544032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0952559" y="5440323"/>
            <a:ext cx="26572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0.6259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2097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saved as .pkl for deployment and future predictions.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Microsoft Office PowerPoint</Application>
  <PresentationFormat>Custom</PresentationFormat>
  <Paragraphs>120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Libre Baskerville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Muduthanapelli Sai rohith</cp:lastModifiedBy>
  <cp:revision>2</cp:revision>
  <dcterms:created xsi:type="dcterms:W3CDTF">2025-03-27T21:05:00Z</dcterms:created>
  <dcterms:modified xsi:type="dcterms:W3CDTF">2025-11-05T02:32:45Z</dcterms:modified>
</cp:coreProperties>
</file>